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75" d="100"/>
          <a:sy n="75" d="100"/>
        </p:scale>
        <p:origin x="-123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4A8808-A53D-4DA5-813A-469F38E776F7}"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68EF5-DDA2-478D-A3B0-49FC722B11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4A8808-A53D-4DA5-813A-469F38E776F7}"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68EF5-DDA2-478D-A3B0-49FC722B11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4A8808-A53D-4DA5-813A-469F38E776F7}"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68EF5-DDA2-478D-A3B0-49FC722B11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4A8808-A53D-4DA5-813A-469F38E776F7}"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68EF5-DDA2-478D-A3B0-49FC722B11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4A8808-A53D-4DA5-813A-469F38E776F7}"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68EF5-DDA2-478D-A3B0-49FC722B11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4A8808-A53D-4DA5-813A-469F38E776F7}"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68EF5-DDA2-478D-A3B0-49FC722B11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4A8808-A53D-4DA5-813A-469F38E776F7}" type="datetimeFigureOut">
              <a:rPr lang="en-US" smtClean="0"/>
              <a:pPr/>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C68EF5-DDA2-478D-A3B0-49FC722B11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4A8808-A53D-4DA5-813A-469F38E776F7}" type="datetimeFigureOut">
              <a:rPr lang="en-US" smtClean="0"/>
              <a:pPr/>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C68EF5-DDA2-478D-A3B0-49FC722B11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A8808-A53D-4DA5-813A-469F38E776F7}" type="datetimeFigureOut">
              <a:rPr lang="en-US" smtClean="0"/>
              <a:pPr/>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C68EF5-DDA2-478D-A3B0-49FC722B11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A8808-A53D-4DA5-813A-469F38E776F7}"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68EF5-DDA2-478D-A3B0-49FC722B11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A8808-A53D-4DA5-813A-469F38E776F7}"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68EF5-DDA2-478D-A3B0-49FC722B11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A8808-A53D-4DA5-813A-469F38E776F7}" type="datetimeFigureOut">
              <a:rPr lang="en-US" smtClean="0"/>
              <a:pPr/>
              <a:t>9/8/2022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68EF5-DDA2-478D-A3B0-49FC722B11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eeksforgeeks.org/difference-between-c-and-c/" TargetMode="External"/><Relationship Id="rId2" Type="http://schemas.openxmlformats.org/officeDocument/2006/relationships/hyperlink" Target="https://www.geeksforgeeks.org/introduction-to-array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
            </a:r>
            <a:br>
              <a:rPr lang="en-US" dirty="0"/>
            </a:br>
            <a:r>
              <a:rPr lang="en-US" dirty="0" smtClean="0"/>
              <a:t>Constructors </a:t>
            </a:r>
            <a:r>
              <a:rPr lang="en-US" dirty="0"/>
              <a:t>in C++</a:t>
            </a:r>
            <a:br>
              <a:rPr lang="en-US" dirty="0"/>
            </a:br>
            <a:endParaRPr lang="en-US" dirty="0"/>
          </a:p>
        </p:txBody>
      </p:sp>
      <p:sp>
        <p:nvSpPr>
          <p:cNvPr id="3" name="Content Placeholder 2"/>
          <p:cNvSpPr>
            <a:spLocks noGrp="1"/>
          </p:cNvSpPr>
          <p:nvPr>
            <p:ph idx="1"/>
          </p:nvPr>
        </p:nvSpPr>
        <p:spPr>
          <a:xfrm>
            <a:off x="457200" y="1143000"/>
            <a:ext cx="8229600" cy="4983163"/>
          </a:xfrm>
        </p:spPr>
        <p:txBody>
          <a:bodyPr>
            <a:normAutofit lnSpcReduction="10000"/>
          </a:bodyPr>
          <a:lstStyle/>
          <a:p>
            <a:pPr algn="just"/>
            <a:r>
              <a:rPr lang="en-US" dirty="0"/>
              <a:t>Constructors are functions of a class that are executed when new objects of the class are created. </a:t>
            </a:r>
            <a:endParaRPr lang="en-US" dirty="0" smtClean="0"/>
          </a:p>
          <a:p>
            <a:pPr algn="just"/>
            <a:r>
              <a:rPr lang="en-US" dirty="0" smtClean="0"/>
              <a:t>The </a:t>
            </a:r>
            <a:r>
              <a:rPr lang="en-US" dirty="0"/>
              <a:t>constructors have the same name as the class and no return type, not even void. </a:t>
            </a:r>
            <a:endParaRPr lang="en-US" dirty="0" smtClean="0"/>
          </a:p>
          <a:p>
            <a:pPr algn="just"/>
            <a:r>
              <a:rPr lang="en-US" dirty="0" smtClean="0"/>
              <a:t>They </a:t>
            </a:r>
            <a:r>
              <a:rPr lang="en-US" dirty="0"/>
              <a:t>are primarily useful for providing initial values for variables of the class</a:t>
            </a:r>
            <a:r>
              <a:rPr lang="en-US" dirty="0" smtClean="0"/>
              <a:t>.</a:t>
            </a:r>
          </a:p>
          <a:p>
            <a:pPr algn="just"/>
            <a:r>
              <a:rPr lang="en-US" dirty="0"/>
              <a:t>The two main types of constructors are default constructors and parameterized constructors.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Declaration of friend function in C++</a:t>
            </a:r>
            <a:r>
              <a:rPr lang="en-US" dirty="0" smtClean="0"/>
              <a:t/>
            </a:r>
            <a:br>
              <a:rPr lang="en-US" dirty="0" smtClean="0"/>
            </a:br>
            <a:endParaRPr lang="en-US" dirty="0"/>
          </a:p>
        </p:txBody>
      </p:sp>
      <p:pic>
        <p:nvPicPr>
          <p:cNvPr id="1026" name="Picture 2"/>
          <p:cNvPicPr>
            <a:picLocks noGrp="1" noChangeAspect="1" noChangeArrowheads="1"/>
          </p:cNvPicPr>
          <p:nvPr>
            <p:ph idx="1"/>
          </p:nvPr>
        </p:nvPicPr>
        <p:blipFill>
          <a:blip r:embed="rId2"/>
          <a:srcRect l="18763" t="48825" r="36748" b="32655"/>
          <a:stretch>
            <a:fillRect/>
          </a:stretch>
        </p:blipFill>
        <p:spPr bwMode="auto">
          <a:xfrm>
            <a:off x="609600" y="1295400"/>
            <a:ext cx="8077200" cy="2209800"/>
          </a:xfrm>
          <a:prstGeom prst="rect">
            <a:avLst/>
          </a:prstGeom>
          <a:noFill/>
          <a:ln w="9525">
            <a:noFill/>
            <a:miter lim="800000"/>
            <a:headEnd/>
            <a:tailEnd/>
          </a:ln>
          <a:effectLst/>
        </p:spPr>
      </p:pic>
      <p:sp>
        <p:nvSpPr>
          <p:cNvPr id="5" name="Rectangle 4"/>
          <p:cNvSpPr/>
          <p:nvPr/>
        </p:nvSpPr>
        <p:spPr>
          <a:xfrm>
            <a:off x="685800" y="3733800"/>
            <a:ext cx="8077200" cy="2308324"/>
          </a:xfrm>
          <a:prstGeom prst="rect">
            <a:avLst/>
          </a:prstGeom>
        </p:spPr>
        <p:txBody>
          <a:bodyPr wrap="square">
            <a:spAutoFit/>
          </a:bodyPr>
          <a:lstStyle/>
          <a:p>
            <a:pPr algn="just"/>
            <a:r>
              <a:rPr lang="en-US" sz="2400" dirty="0" smtClean="0"/>
              <a:t>In the above declaration, the friend function is preceded by the keyword friend. </a:t>
            </a:r>
          </a:p>
          <a:p>
            <a:pPr algn="just"/>
            <a:r>
              <a:rPr lang="en-US" sz="2400" dirty="0" smtClean="0"/>
              <a:t>The function can be defined anywhere in the program like a normal C++ function. </a:t>
            </a:r>
          </a:p>
          <a:p>
            <a:pPr algn="just"/>
            <a:r>
              <a:rPr lang="en-US" sz="2400" dirty="0" smtClean="0"/>
              <a:t>The function definition does not use either the keyword </a:t>
            </a:r>
            <a:r>
              <a:rPr lang="en-US" sz="2400" b="1" dirty="0" smtClean="0"/>
              <a:t>friend or scope resolution operator</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b="1" dirty="0" smtClean="0"/>
              <a:t>Characteristics of a Friend function:</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pPr algn="just"/>
            <a:r>
              <a:rPr lang="en-US" dirty="0" smtClean="0"/>
              <a:t>The function is not in the scope of the class to which it has been declared as a friend.</a:t>
            </a:r>
          </a:p>
          <a:p>
            <a:pPr algn="just"/>
            <a:r>
              <a:rPr lang="en-US" dirty="0" smtClean="0"/>
              <a:t>It cannot be called using the object as it is not in the scope of that class.</a:t>
            </a:r>
          </a:p>
          <a:p>
            <a:pPr algn="just"/>
            <a:r>
              <a:rPr lang="en-US" dirty="0" smtClean="0"/>
              <a:t>It can be invoked like a normal function without using the object.</a:t>
            </a:r>
          </a:p>
          <a:p>
            <a:pPr algn="just"/>
            <a:r>
              <a:rPr lang="en-US" dirty="0" smtClean="0"/>
              <a:t>It cannot access the member names directly and has to use an object name and dot membership operator with the member name.</a:t>
            </a:r>
          </a:p>
          <a:p>
            <a:pPr algn="just"/>
            <a:r>
              <a:rPr lang="en-US" dirty="0" smtClean="0"/>
              <a:t>It can be declared either in the private or the public part.</a:t>
            </a:r>
          </a:p>
          <a:p>
            <a:pPr algn="just"/>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
            </a:r>
            <a:br>
              <a:rPr lang="en-US" dirty="0" smtClean="0"/>
            </a:br>
            <a:r>
              <a:rPr lang="en-US" dirty="0" smtClean="0"/>
              <a:t>C++ friend function Example</a:t>
            </a:r>
            <a:br>
              <a:rPr lang="en-US" dirty="0" smtClean="0"/>
            </a:br>
            <a:endParaRPr lang="en-US" dirty="0"/>
          </a:p>
        </p:txBody>
      </p:sp>
      <p:pic>
        <p:nvPicPr>
          <p:cNvPr id="2051" name="Picture 3"/>
          <p:cNvPicPr>
            <a:picLocks noGrp="1" noChangeAspect="1" noChangeArrowheads="1"/>
          </p:cNvPicPr>
          <p:nvPr>
            <p:ph idx="1"/>
          </p:nvPr>
        </p:nvPicPr>
        <p:blipFill>
          <a:blip r:embed="rId2"/>
          <a:srcRect l="38090" t="15345" r="32191" b="20870"/>
          <a:stretch>
            <a:fillRect/>
          </a:stretch>
        </p:blipFill>
        <p:spPr bwMode="auto">
          <a:xfrm>
            <a:off x="1295400" y="1219200"/>
            <a:ext cx="68580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b="1" dirty="0" smtClean="0"/>
              <a:t/>
            </a:r>
            <a:br>
              <a:rPr lang="en-US" b="1" dirty="0" smtClean="0"/>
            </a:br>
            <a:r>
              <a:rPr lang="en-US" b="1" dirty="0" smtClean="0"/>
              <a:t>Static data members in C++</a:t>
            </a:r>
            <a:br>
              <a:rPr lang="en-US" b="1" dirty="0" smtClean="0"/>
            </a:br>
            <a:endParaRPr lang="en-US" dirty="0"/>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pPr algn="just"/>
            <a:r>
              <a:rPr lang="en-US" dirty="0" smtClean="0"/>
              <a:t>Static data members are class members that are declared using static keywords.</a:t>
            </a:r>
          </a:p>
          <a:p>
            <a:pPr algn="just" fontAlgn="base"/>
            <a:r>
              <a:rPr lang="en-US" dirty="0" smtClean="0"/>
              <a:t>A static member has certain special characteristics. These are:</a:t>
            </a:r>
          </a:p>
          <a:p>
            <a:pPr algn="just" fontAlgn="base"/>
            <a:r>
              <a:rPr lang="en-US" dirty="0" smtClean="0"/>
              <a:t>Only one copy of that member is created for the entire class and is shared by all the objects of that class, no matter how many objects are created.</a:t>
            </a:r>
          </a:p>
          <a:p>
            <a:pPr algn="just" fontAlgn="base"/>
            <a:r>
              <a:rPr lang="en-US" dirty="0" smtClean="0"/>
              <a:t>It is initialized before any object of this class is being created, even before main starts.</a:t>
            </a:r>
          </a:p>
          <a:p>
            <a:pPr algn="just" fontAlgn="base"/>
            <a:r>
              <a:rPr lang="en-US" dirty="0" smtClean="0"/>
              <a:t>It is visible only within the class, but its lifetime is the entire program</a:t>
            </a:r>
          </a:p>
          <a:p>
            <a:pPr fontAlgn="base"/>
            <a:r>
              <a:rPr lang="en-US" b="1" dirty="0" smtClean="0"/>
              <a:t>Syntax</a:t>
            </a:r>
            <a:endParaRPr lang="en-US" dirty="0" smtClean="0"/>
          </a:p>
          <a:p>
            <a:pPr fontAlgn="base"/>
            <a:r>
              <a:rPr lang="en-US" dirty="0" smtClean="0"/>
              <a:t>static </a:t>
            </a:r>
            <a:r>
              <a:rPr lang="en-US" dirty="0" err="1" smtClean="0"/>
              <a:t>data_type</a:t>
            </a:r>
            <a:r>
              <a:rPr lang="en-US" dirty="0" smtClean="0"/>
              <a:t> </a:t>
            </a:r>
            <a:r>
              <a:rPr lang="en-US" dirty="0" err="1" smtClean="0"/>
              <a:t>data_member_name</a:t>
            </a:r>
            <a:r>
              <a:rPr lang="en-US" dirty="0" smtClean="0"/>
              <a:t>;</a:t>
            </a:r>
          </a:p>
          <a:p>
            <a:pPr algn="just" fontAlgn="base"/>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10000"/>
          </a:bodyPr>
          <a:lstStyle/>
          <a:p>
            <a:pPr algn="just"/>
            <a:r>
              <a:rPr lang="en-US" dirty="0" smtClean="0"/>
              <a:t>The below program calls only B’s constructor, it doesn’t call A’s constructor. </a:t>
            </a:r>
          </a:p>
          <a:p>
            <a:pPr algn="just"/>
            <a:r>
              <a:rPr lang="en-US" dirty="0" smtClean="0"/>
              <a:t>The reason for this is simple, </a:t>
            </a:r>
            <a:r>
              <a:rPr lang="en-US" i="1" dirty="0" smtClean="0"/>
              <a:t>static members are only declared in a class declaration, not defined. </a:t>
            </a:r>
          </a:p>
          <a:p>
            <a:pPr algn="just"/>
            <a:r>
              <a:rPr lang="en-US" i="1" dirty="0" smtClean="0"/>
              <a:t>They must be explicitly defined outside the class using the</a:t>
            </a:r>
            <a:r>
              <a:rPr lang="en-US" dirty="0" smtClean="0"/>
              <a:t> </a:t>
            </a:r>
            <a:r>
              <a:rPr lang="en-US" i="1" dirty="0" smtClean="0"/>
              <a:t>scope resolution operator</a:t>
            </a:r>
            <a:r>
              <a:rPr lang="en-US" dirty="0" smtClean="0"/>
              <a:t>. </a:t>
            </a:r>
            <a:br>
              <a:rPr lang="en-US" dirty="0" smtClean="0"/>
            </a:br>
            <a:endParaRPr lang="en-US" dirty="0" smtClean="0"/>
          </a:p>
          <a:p>
            <a:pPr algn="just"/>
            <a:r>
              <a:rPr lang="en-US" dirty="0" smtClean="0"/>
              <a:t>If we try to access static member ‘a’ without an explicit definition of it, we will get a compilation error. </a:t>
            </a:r>
          </a:p>
          <a:p>
            <a:pPr algn="just"/>
            <a:r>
              <a:rPr lang="en-US" dirty="0" smtClean="0"/>
              <a:t>For example, the following program fails in the compilation.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26567" t="13469" r="38777" b="26562"/>
          <a:stretch>
            <a:fillRect/>
          </a:stretch>
        </p:blipFill>
        <p:spPr bwMode="auto">
          <a:xfrm>
            <a:off x="762000" y="762000"/>
            <a:ext cx="7772400" cy="42672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l="22550" t="62294" r="55679" b="20870"/>
          <a:stretch>
            <a:fillRect/>
          </a:stretch>
        </p:blipFill>
        <p:spPr bwMode="auto">
          <a:xfrm>
            <a:off x="762000" y="5029200"/>
            <a:ext cx="754380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33400"/>
            <a:ext cx="8229600" cy="5592763"/>
          </a:xfrm>
        </p:spPr>
        <p:txBody>
          <a:bodyPr>
            <a:normAutofit lnSpcReduction="10000"/>
          </a:bodyPr>
          <a:lstStyle/>
          <a:p>
            <a:pPr algn="just"/>
            <a:r>
              <a:rPr lang="en-US" dirty="0" smtClean="0"/>
              <a:t>Note that the below program calls B’s constructor 3 times for 3 objects (b1, b2, and b3), but calls A’s constructor only once. </a:t>
            </a:r>
          </a:p>
          <a:p>
            <a:pPr algn="just"/>
            <a:r>
              <a:rPr lang="en-US" dirty="0" smtClean="0"/>
              <a:t>The reason is, </a:t>
            </a:r>
            <a:r>
              <a:rPr lang="en-US" i="1" dirty="0" smtClean="0"/>
              <a:t>static members are shared among all objects. </a:t>
            </a:r>
          </a:p>
          <a:p>
            <a:pPr algn="just"/>
            <a:r>
              <a:rPr lang="en-US" i="1" dirty="0" smtClean="0"/>
              <a:t>That is why they are also known as class members or class fields</a:t>
            </a:r>
            <a:r>
              <a:rPr lang="en-US" dirty="0" smtClean="0"/>
              <a:t>.</a:t>
            </a:r>
          </a:p>
          <a:p>
            <a:pPr algn="just"/>
            <a:r>
              <a:rPr lang="en-US" dirty="0" smtClean="0"/>
              <a:t> Also, </a:t>
            </a:r>
            <a:r>
              <a:rPr lang="en-US" i="1" dirty="0" smtClean="0"/>
              <a:t>static members can be accessed without any object</a:t>
            </a:r>
            <a:r>
              <a:rPr lang="en-US" dirty="0" smtClean="0"/>
              <a:t>, see the below program where static member ‘a’ is accessed without any object.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21603" t="15153" r="50000" b="17503"/>
          <a:stretch>
            <a:fillRect/>
          </a:stretch>
        </p:blipFill>
        <p:spPr bwMode="auto">
          <a:xfrm>
            <a:off x="990600" y="685800"/>
            <a:ext cx="73914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 Functions</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t>A function is a block of code which only runs when it is called.</a:t>
            </a:r>
          </a:p>
          <a:p>
            <a:pPr algn="just"/>
            <a:r>
              <a:rPr lang="en-US" dirty="0" smtClean="0"/>
              <a:t>You can pass data, known as parameters, into a function.</a:t>
            </a:r>
          </a:p>
          <a:p>
            <a:pPr algn="just"/>
            <a:r>
              <a:rPr lang="en-US" dirty="0" smtClean="0"/>
              <a:t>Functions are used to perform certain actions, and they are important for reusing code: Define the code once, and use it many times.</a:t>
            </a:r>
          </a:p>
          <a:p>
            <a:pPr algn="just"/>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Create a Function</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C++ provides some pre-defined functions, such as main(), which is used to execute code. But you can also create your own functions to perform certain actions.</a:t>
            </a:r>
          </a:p>
          <a:p>
            <a:pPr algn="just"/>
            <a:r>
              <a:rPr lang="en-US" dirty="0" smtClean="0"/>
              <a:t>To create (often referred to as </a:t>
            </a:r>
            <a:r>
              <a:rPr lang="en-US" i="1" dirty="0" smtClean="0"/>
              <a:t>declare</a:t>
            </a:r>
            <a:r>
              <a:rPr lang="en-US" dirty="0" smtClean="0"/>
              <a:t>) a function, specify the name of the function, followed by parentheses </a:t>
            </a:r>
            <a:r>
              <a:rPr lang="en-US" b="1" dirty="0" smtClean="0"/>
              <a:t>()</a:t>
            </a:r>
            <a:r>
              <a:rPr lang="en-US" dirty="0" smtClean="0"/>
              <a:t>:</a:t>
            </a:r>
          </a:p>
          <a:p>
            <a:r>
              <a:rPr lang="en-US" dirty="0" smtClean="0"/>
              <a:t>Syntax</a:t>
            </a:r>
          </a:p>
          <a:p>
            <a:r>
              <a:rPr lang="en-US" dirty="0" smtClean="0"/>
              <a:t>void </a:t>
            </a:r>
            <a:r>
              <a:rPr lang="en-US" i="1" dirty="0" err="1" smtClean="0"/>
              <a:t>myFunction</a:t>
            </a:r>
            <a:r>
              <a:rPr lang="en-US" dirty="0" smtClean="0"/>
              <a:t>() </a:t>
            </a:r>
          </a:p>
          <a:p>
            <a:r>
              <a:rPr lang="en-US" dirty="0" smtClean="0"/>
              <a:t>{</a:t>
            </a:r>
            <a:br>
              <a:rPr lang="en-US" dirty="0" smtClean="0"/>
            </a:br>
            <a:r>
              <a:rPr lang="en-US" dirty="0" smtClean="0"/>
              <a:t>  // code to be executed</a:t>
            </a:r>
            <a:br>
              <a:rPr lang="en-US" dirty="0" smtClean="0"/>
            </a:br>
            <a:r>
              <a:rPr lang="en-US" dirty="0" smtClean="0"/>
              <a:t>}</a:t>
            </a:r>
          </a:p>
          <a:p>
            <a:pPr algn="just"/>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Default Constructors</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t>Default </a:t>
            </a:r>
            <a:r>
              <a:rPr lang="en-US" dirty="0"/>
              <a:t>constructors do not take any parameters. </a:t>
            </a:r>
            <a:endParaRPr lang="en-US" dirty="0" smtClean="0"/>
          </a:p>
          <a:p>
            <a:pPr algn="just"/>
            <a:r>
              <a:rPr lang="en-US" dirty="0" smtClean="0"/>
              <a:t>If </a:t>
            </a:r>
            <a:r>
              <a:rPr lang="en-US" dirty="0"/>
              <a:t>a default constructor is not provided by the programmer explicitly, then the compiler provides a implicit default constructor. </a:t>
            </a:r>
            <a:endParaRPr lang="en-US" dirty="0" smtClean="0"/>
          </a:p>
          <a:p>
            <a:pPr algn="just"/>
            <a:r>
              <a:rPr lang="en-US" dirty="0" smtClean="0"/>
              <a:t>In </a:t>
            </a:r>
            <a:r>
              <a:rPr lang="en-US" dirty="0"/>
              <a:t>that case, the default values of the variables are 0.</a:t>
            </a:r>
          </a:p>
          <a:p>
            <a:pPr algn="just"/>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Call a Function</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Declared functions are not executed immediately. They are "saved for later use", and will be executed later, when they are called.</a:t>
            </a:r>
          </a:p>
          <a:p>
            <a:pPr algn="just"/>
            <a:r>
              <a:rPr lang="en-US" dirty="0" smtClean="0"/>
              <a:t>To call a function, write the function's name followed by two parentheses () and a semicolon ;</a:t>
            </a:r>
          </a:p>
          <a:p>
            <a:pPr algn="just"/>
            <a:r>
              <a:rPr lang="en-US" dirty="0" smtClean="0"/>
              <a:t>In the following example, </a:t>
            </a:r>
            <a:r>
              <a:rPr lang="en-US" dirty="0" err="1" smtClean="0"/>
              <a:t>myFunction</a:t>
            </a:r>
            <a:r>
              <a:rPr lang="en-US" dirty="0" smtClean="0"/>
              <a:t>() is used to print a text (the action), when it is called:</a:t>
            </a:r>
          </a:p>
          <a:p>
            <a:pPr algn="just"/>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r>
              <a:rPr lang="en-US" dirty="0" smtClean="0"/>
              <a:t>Example</a:t>
            </a:r>
          </a:p>
          <a:p>
            <a:r>
              <a:rPr lang="en-US" dirty="0" smtClean="0"/>
              <a:t>Inside main, call </a:t>
            </a:r>
            <a:r>
              <a:rPr lang="en-US" dirty="0" err="1" smtClean="0"/>
              <a:t>myFunction</a:t>
            </a:r>
            <a:r>
              <a:rPr lang="en-US" dirty="0" smtClean="0"/>
              <a:t>():</a:t>
            </a:r>
          </a:p>
          <a:p>
            <a:r>
              <a:rPr lang="en-US" dirty="0" smtClean="0"/>
              <a:t>// Create a function</a:t>
            </a:r>
            <a:br>
              <a:rPr lang="en-US" dirty="0" smtClean="0"/>
            </a:br>
            <a:r>
              <a:rPr lang="en-US" dirty="0" smtClean="0"/>
              <a:t>void </a:t>
            </a:r>
            <a:r>
              <a:rPr lang="en-US" dirty="0" err="1" smtClean="0"/>
              <a:t>myFunction</a:t>
            </a:r>
            <a:r>
              <a:rPr lang="en-US" dirty="0" smtClean="0"/>
              <a:t>() {</a:t>
            </a:r>
            <a:br>
              <a:rPr lang="en-US" dirty="0" smtClean="0"/>
            </a:br>
            <a:r>
              <a:rPr lang="en-US" dirty="0" smtClean="0"/>
              <a:t>  </a:t>
            </a:r>
            <a:r>
              <a:rPr lang="en-US" dirty="0" err="1" smtClean="0"/>
              <a:t>cout</a:t>
            </a:r>
            <a:r>
              <a:rPr lang="en-US" dirty="0" smtClean="0"/>
              <a:t> &lt;&lt; "I just got executed!";</a:t>
            </a:r>
            <a:br>
              <a:rPr lang="en-US" dirty="0" smtClean="0"/>
            </a:br>
            <a:r>
              <a:rPr lang="en-US" dirty="0" smtClean="0"/>
              <a:t>}</a:t>
            </a:r>
            <a:br>
              <a:rPr lang="en-US" dirty="0" smtClean="0"/>
            </a:br>
            <a:r>
              <a:rPr lang="en-US" dirty="0" smtClean="0"/>
              <a:t/>
            </a:r>
            <a:br>
              <a:rPr lang="en-US" dirty="0" smtClean="0"/>
            </a:br>
            <a:r>
              <a:rPr lang="en-US" dirty="0" err="1" smtClean="0"/>
              <a:t>int</a:t>
            </a:r>
            <a:r>
              <a:rPr lang="en-US" dirty="0" smtClean="0"/>
              <a:t> main() {</a:t>
            </a:r>
            <a:br>
              <a:rPr lang="en-US" dirty="0" smtClean="0"/>
            </a:br>
            <a:r>
              <a:rPr lang="en-US" dirty="0" smtClean="0"/>
              <a:t>  </a:t>
            </a:r>
            <a:r>
              <a:rPr lang="en-US" b="1" dirty="0" err="1" smtClean="0"/>
              <a:t>myFunction</a:t>
            </a:r>
            <a:r>
              <a:rPr lang="en-US" b="1" dirty="0" smtClean="0"/>
              <a:t>();</a:t>
            </a:r>
            <a:r>
              <a:rPr lang="en-US" dirty="0" smtClean="0"/>
              <a:t> // call the function</a:t>
            </a:r>
            <a:br>
              <a:rPr lang="en-US" dirty="0" smtClean="0"/>
            </a:br>
            <a:r>
              <a:rPr lang="en-US" dirty="0" smtClean="0"/>
              <a:t>  return 0;</a:t>
            </a:r>
            <a:br>
              <a:rPr lang="en-US" dirty="0" smtClean="0"/>
            </a:br>
            <a:r>
              <a:rPr lang="en-US" dirty="0" smtClean="0"/>
              <a:t>}</a:t>
            </a:r>
            <a:br>
              <a:rPr lang="en-US" dirty="0" smtClean="0"/>
            </a:br>
            <a:r>
              <a:rPr lang="en-US" dirty="0" smtClean="0"/>
              <a:t/>
            </a:r>
            <a:br>
              <a:rPr lang="en-US" dirty="0" smtClean="0"/>
            </a:br>
            <a:r>
              <a:rPr lang="en-US" dirty="0" smtClean="0"/>
              <a:t>// Outputs "I just got executed!"</a:t>
            </a:r>
            <a:br>
              <a:rPr lang="en-US" dirty="0" smtClean="0"/>
            </a:br>
            <a:endParaRPr lang="en-US" dirty="0" smtClean="0"/>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Function Declaration and Definition</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A C++ function consist of two parts:</a:t>
            </a:r>
          </a:p>
          <a:p>
            <a:pPr algn="just"/>
            <a:r>
              <a:rPr lang="en-US" b="1" dirty="0" smtClean="0"/>
              <a:t>Declaration:</a:t>
            </a:r>
            <a:r>
              <a:rPr lang="en-US" dirty="0" smtClean="0"/>
              <a:t> the return type, the name of the function, and parameters (if any)</a:t>
            </a:r>
          </a:p>
          <a:p>
            <a:pPr algn="just"/>
            <a:r>
              <a:rPr lang="en-US" b="1" dirty="0" smtClean="0"/>
              <a:t>Definition:</a:t>
            </a:r>
            <a:r>
              <a:rPr lang="en-US" dirty="0" smtClean="0"/>
              <a:t> the body of the function (code to be executed)</a:t>
            </a:r>
          </a:p>
          <a:p>
            <a:pPr algn="just"/>
            <a:r>
              <a:rPr lang="en-US" dirty="0" smtClean="0"/>
              <a:t>void </a:t>
            </a:r>
            <a:r>
              <a:rPr lang="en-US" b="1" dirty="0" err="1" smtClean="0"/>
              <a:t>myFunction</a:t>
            </a:r>
            <a:r>
              <a:rPr lang="en-US" b="1" dirty="0" smtClean="0"/>
              <a:t>()</a:t>
            </a:r>
            <a:r>
              <a:rPr lang="en-US" dirty="0" smtClean="0"/>
              <a:t> { // </a:t>
            </a:r>
            <a:r>
              <a:rPr lang="en-US" b="1" dirty="0" smtClean="0"/>
              <a:t>declaration</a:t>
            </a:r>
            <a:r>
              <a:rPr lang="en-US" dirty="0" smtClean="0"/>
              <a:t/>
            </a:r>
            <a:br>
              <a:rPr lang="en-US" dirty="0" smtClean="0"/>
            </a:br>
            <a:r>
              <a:rPr lang="en-US" dirty="0" smtClean="0"/>
              <a:t>  // the body of the function (</a:t>
            </a:r>
            <a:r>
              <a:rPr lang="en-US" b="1" dirty="0" smtClean="0"/>
              <a:t>definition</a:t>
            </a:r>
            <a:r>
              <a:rPr lang="en-US" dirty="0" smtClean="0"/>
              <a:t>)</a:t>
            </a:r>
            <a:br>
              <a:rPr lang="en-US" dirty="0" smtClean="0"/>
            </a:br>
            <a:r>
              <a:rPr lang="en-US" dirty="0" smtClean="0"/>
              <a:t>}</a:t>
            </a:r>
          </a:p>
          <a:p>
            <a:pPr algn="just"/>
            <a:r>
              <a:rPr lang="en-US" b="1" dirty="0" smtClean="0"/>
              <a:t>Note:</a:t>
            </a:r>
            <a:r>
              <a:rPr lang="en-US" dirty="0" smtClean="0"/>
              <a:t> If a user-defined function, such as </a:t>
            </a:r>
            <a:r>
              <a:rPr lang="en-US" dirty="0" err="1" smtClean="0"/>
              <a:t>myFunction</a:t>
            </a:r>
            <a:r>
              <a:rPr lang="en-US" dirty="0" smtClean="0"/>
              <a:t>() is declared after the main() function, </a:t>
            </a:r>
            <a:r>
              <a:rPr lang="en-US" b="1" dirty="0" smtClean="0"/>
              <a:t>an error will occur</a:t>
            </a:r>
            <a:r>
              <a:rPr lang="en-US" dirty="0" smtClean="0"/>
              <a:t>:</a:t>
            </a:r>
          </a:p>
          <a:p>
            <a:pPr algn="just"/>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Array of Objects in C++</a:t>
            </a:r>
            <a:br>
              <a:rPr lang="en-US" b="1" dirty="0" smtClean="0"/>
            </a:b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algn="just"/>
            <a:r>
              <a:rPr lang="en-US" dirty="0" smtClean="0"/>
              <a:t>An </a:t>
            </a:r>
            <a:r>
              <a:rPr lang="en-US" u="sng" dirty="0" smtClean="0">
                <a:hlinkClick r:id="rId2"/>
              </a:rPr>
              <a:t>array</a:t>
            </a:r>
            <a:r>
              <a:rPr lang="en-US" dirty="0" smtClean="0"/>
              <a:t> in </a:t>
            </a:r>
            <a:r>
              <a:rPr lang="en-US" u="sng" dirty="0" smtClean="0">
                <a:hlinkClick r:id="rId3"/>
              </a:rPr>
              <a:t>C/C++</a:t>
            </a:r>
            <a:r>
              <a:rPr lang="en-US" dirty="0" smtClean="0"/>
              <a:t> or be it in any programming language is a collection of similar data items stored at contiguous memory locations and elements can be accessed randomly using indices of an array.  </a:t>
            </a:r>
          </a:p>
          <a:p>
            <a:pPr algn="just"/>
            <a:r>
              <a:rPr lang="en-US" dirty="0" smtClean="0"/>
              <a:t>They can be used to store the collection of primitive data types such as </a:t>
            </a:r>
            <a:r>
              <a:rPr lang="en-US" dirty="0" err="1" smtClean="0"/>
              <a:t>int</a:t>
            </a:r>
            <a:r>
              <a:rPr lang="en-US" dirty="0" smtClean="0"/>
              <a:t>, float, double, char, etc of any particular type. </a:t>
            </a:r>
          </a:p>
          <a:p>
            <a:pPr algn="just"/>
            <a:r>
              <a:rPr lang="en-US" dirty="0" smtClean="0"/>
              <a:t>To add to it, an array in C/C++ can store derived data types such as structures, pointers, etc. Given below is the picture representation of an array.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19710" t="37040" r="28229" b="21057"/>
          <a:stretch>
            <a:fillRect/>
          </a:stretch>
        </p:blipFill>
        <p:spPr bwMode="auto">
          <a:xfrm>
            <a:off x="457200" y="838200"/>
            <a:ext cx="80010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dirty="0" smtClean="0"/>
              <a:t>Array of Objects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lgn="just" fontAlgn="base"/>
            <a:r>
              <a:rPr lang="en-US" dirty="0" smtClean="0"/>
              <a:t>When a class is defined, only the specification for the object is defined; no memory or storage is allocated. </a:t>
            </a:r>
          </a:p>
          <a:p>
            <a:pPr algn="just" fontAlgn="base"/>
            <a:r>
              <a:rPr lang="en-US" dirty="0" smtClean="0"/>
              <a:t>To use the data and access functions defined in the class, you need to create objects.</a:t>
            </a:r>
          </a:p>
          <a:p>
            <a:pPr algn="just" fontAlgn="base"/>
            <a:r>
              <a:rPr lang="en-US" b="1" dirty="0" smtClean="0"/>
              <a:t>Syntax:</a:t>
            </a:r>
            <a:endParaRPr lang="en-US" dirty="0" smtClean="0"/>
          </a:p>
          <a:p>
            <a:pPr algn="just" fontAlgn="base"/>
            <a:r>
              <a:rPr lang="en-US" dirty="0" err="1" smtClean="0"/>
              <a:t>ClassName</a:t>
            </a:r>
            <a:r>
              <a:rPr lang="en-US" dirty="0" smtClean="0"/>
              <a:t> </a:t>
            </a:r>
            <a:r>
              <a:rPr lang="en-US" dirty="0" err="1" smtClean="0"/>
              <a:t>ObjectName</a:t>
            </a:r>
            <a:r>
              <a:rPr lang="en-US" dirty="0" smtClean="0"/>
              <a:t>[number of objects];</a:t>
            </a:r>
          </a:p>
          <a:p>
            <a:pPr algn="just" fontAlgn="base"/>
            <a:r>
              <a:rPr lang="en-US" dirty="0" smtClean="0"/>
              <a:t>The Array of Objects stores </a:t>
            </a:r>
            <a:r>
              <a:rPr lang="en-US" i="1" dirty="0" smtClean="0"/>
              <a:t>objects</a:t>
            </a:r>
            <a:r>
              <a:rPr lang="en-US" dirty="0" smtClean="0"/>
              <a:t>. An array of a class type is also known as an array of objects.</a:t>
            </a:r>
          </a:p>
          <a:p>
            <a:pPr algn="just"/>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21603" t="25254" r="31069" b="27604"/>
          <a:stretch>
            <a:fillRect/>
          </a:stretch>
        </p:blipFill>
        <p:spPr bwMode="auto">
          <a:xfrm>
            <a:off x="914400" y="685800"/>
            <a:ext cx="73152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program for storing data of one Employee:</a:t>
            </a:r>
            <a:endParaRPr lang="en-US" dirty="0"/>
          </a:p>
        </p:txBody>
      </p:sp>
      <p:pic>
        <p:nvPicPr>
          <p:cNvPr id="3074" name="Picture 2"/>
          <p:cNvPicPr>
            <a:picLocks noGrp="1" noChangeAspect="1" noChangeArrowheads="1"/>
          </p:cNvPicPr>
          <p:nvPr>
            <p:ph idx="1"/>
          </p:nvPr>
        </p:nvPicPr>
        <p:blipFill>
          <a:blip r:embed="rId2"/>
          <a:srcRect l="24799" t="23571" r="51424" b="12452"/>
          <a:stretch>
            <a:fillRect/>
          </a:stretch>
        </p:blipFill>
        <p:spPr bwMode="auto">
          <a:xfrm>
            <a:off x="609600" y="1524000"/>
            <a:ext cx="77724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lgn="just"/>
            <a:r>
              <a:rPr lang="en-US" dirty="0" smtClean="0"/>
              <a:t> An array of objects can be used if there is a need to store data of more than one employee. </a:t>
            </a:r>
          </a:p>
          <a:p>
            <a:pPr algn="just"/>
            <a:endParaRPr lang="en-US" dirty="0"/>
          </a:p>
        </p:txBody>
      </p:sp>
      <p:pic>
        <p:nvPicPr>
          <p:cNvPr id="4" name="Picture 2"/>
          <p:cNvPicPr>
            <a:picLocks noChangeAspect="1" noChangeArrowheads="1"/>
          </p:cNvPicPr>
          <p:nvPr/>
        </p:nvPicPr>
        <p:blipFill>
          <a:blip r:embed="rId2"/>
          <a:srcRect l="24443" t="21887" r="56626" b="24237"/>
          <a:stretch>
            <a:fillRect/>
          </a:stretch>
        </p:blipFill>
        <p:spPr bwMode="auto">
          <a:xfrm>
            <a:off x="838200" y="1752600"/>
            <a:ext cx="75438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a:srcRect l="24443" t="21887" r="53786" b="20870"/>
          <a:stretch>
            <a:fillRect/>
          </a:stretch>
        </p:blipFill>
        <p:spPr bwMode="auto">
          <a:xfrm>
            <a:off x="990600" y="609600"/>
            <a:ext cx="73914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25389" t="28622" r="55679" b="24237"/>
          <a:stretch>
            <a:fillRect/>
          </a:stretch>
        </p:blipFill>
        <p:spPr bwMode="auto">
          <a:xfrm>
            <a:off x="533400" y="304800"/>
            <a:ext cx="80010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
            </a:r>
            <a:br>
              <a:rPr lang="en-US" dirty="0" smtClean="0"/>
            </a:br>
            <a:r>
              <a:rPr lang="en-US" dirty="0" smtClean="0"/>
              <a:t>C++ Pointers to Objects</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algn="just"/>
            <a:r>
              <a:rPr lang="en-US" dirty="0" smtClean="0"/>
              <a:t>You can access an object either directly, or by using a pointer to the object.</a:t>
            </a:r>
          </a:p>
          <a:p>
            <a:pPr algn="just"/>
            <a:r>
              <a:rPr lang="en-US" dirty="0" smtClean="0"/>
              <a:t>To access an element of an object when using the actual object itself, use the dot operator.</a:t>
            </a:r>
          </a:p>
          <a:p>
            <a:pPr algn="just"/>
            <a:r>
              <a:rPr lang="en-US" dirty="0" smtClean="0"/>
              <a:t>To access a specific element of an object when using a pointer to the object, you must use the arrow operator.</a:t>
            </a:r>
          </a:p>
          <a:p>
            <a:pPr algn="just"/>
            <a:r>
              <a:rPr lang="en-US" dirty="0" smtClean="0"/>
              <a:t>To declare an object pointer, you use the same declaration syntax that you would use for any other pointer type.</a:t>
            </a:r>
          </a:p>
          <a:p>
            <a:pPr algn="just"/>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
            </a:r>
            <a:br>
              <a:rPr lang="en-US" dirty="0" smtClean="0"/>
            </a:br>
            <a:r>
              <a:rPr lang="en-US" dirty="0" smtClean="0"/>
              <a:t>Example</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lstStyle/>
          <a:p>
            <a:pPr algn="just"/>
            <a:r>
              <a:rPr lang="en-US" dirty="0" smtClean="0"/>
              <a:t>The next program creates a simple class called </a:t>
            </a:r>
            <a:r>
              <a:rPr lang="en-US" b="1" dirty="0" err="1" smtClean="0"/>
              <a:t>My_Class</a:t>
            </a:r>
            <a:r>
              <a:rPr lang="en-US" dirty="0" smtClean="0"/>
              <a:t>, defines an object of that class, called </a:t>
            </a:r>
            <a:r>
              <a:rPr lang="en-US" i="1" dirty="0" smtClean="0"/>
              <a:t>ob</a:t>
            </a:r>
            <a:r>
              <a:rPr lang="en-US" dirty="0" smtClean="0"/>
              <a:t>, and defines a pointer to an object of type </a:t>
            </a:r>
            <a:r>
              <a:rPr lang="en-US" b="1" dirty="0" err="1" smtClean="0"/>
              <a:t>My_Class</a:t>
            </a:r>
            <a:r>
              <a:rPr lang="en-US" dirty="0" smtClean="0"/>
              <a:t>, called p.</a:t>
            </a:r>
          </a:p>
          <a:p>
            <a:pPr algn="just"/>
            <a:r>
              <a:rPr lang="en-US" dirty="0" smtClean="0"/>
              <a:t>It then illustrates how to access ob directly, and how to use a pointer to access it indirectly.</a:t>
            </a:r>
          </a:p>
          <a:p>
            <a:pPr algn="just"/>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l="39587" t="16836" r="37695" b="32655"/>
          <a:stretch>
            <a:fillRect/>
          </a:stretch>
        </p:blipFill>
        <p:spPr bwMode="auto">
          <a:xfrm>
            <a:off x="609600" y="152400"/>
            <a:ext cx="78486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143001"/>
          </a:xfrm>
        </p:spPr>
        <p:txBody>
          <a:bodyPr>
            <a:normAutofit fontScale="90000"/>
          </a:bodyPr>
          <a:lstStyle/>
          <a:p>
            <a:r>
              <a:rPr lang="en-US" dirty="0" smtClean="0"/>
              <a:t/>
            </a:r>
            <a:br>
              <a:rPr lang="en-US" dirty="0" smtClean="0"/>
            </a:br>
            <a:r>
              <a:rPr lang="en-US" dirty="0" smtClean="0"/>
              <a:t>C</a:t>
            </a:r>
            <a:r>
              <a:rPr lang="en-US" dirty="0"/>
              <a:t>++ this Pointer</a:t>
            </a:r>
            <a:br>
              <a:rPr lang="en-US" dirty="0"/>
            </a:br>
            <a:endParaRPr lang="en-US" dirty="0"/>
          </a:p>
        </p:txBody>
      </p:sp>
      <p:sp>
        <p:nvSpPr>
          <p:cNvPr id="3" name="Subtitle 2"/>
          <p:cNvSpPr>
            <a:spLocks noGrp="1"/>
          </p:cNvSpPr>
          <p:nvPr>
            <p:ph type="subTitle" idx="1"/>
          </p:nvPr>
        </p:nvSpPr>
        <p:spPr>
          <a:xfrm>
            <a:off x="533400" y="1600200"/>
            <a:ext cx="8077200" cy="4648200"/>
          </a:xfrm>
        </p:spPr>
        <p:txBody>
          <a:bodyPr>
            <a:normAutofit fontScale="92500" lnSpcReduction="20000"/>
          </a:bodyPr>
          <a:lstStyle/>
          <a:p>
            <a:pPr algn="just">
              <a:buFont typeface="Arial" pitchFamily="34" charset="0"/>
              <a:buChar char="•"/>
            </a:pPr>
            <a:r>
              <a:rPr lang="en-US" dirty="0">
                <a:solidFill>
                  <a:schemeClr val="tx1"/>
                </a:solidFill>
              </a:rPr>
              <a:t>In C++ programming, </a:t>
            </a:r>
            <a:r>
              <a:rPr lang="en-US" b="1" dirty="0">
                <a:solidFill>
                  <a:schemeClr val="tx1"/>
                </a:solidFill>
              </a:rPr>
              <a:t>this</a:t>
            </a:r>
            <a:r>
              <a:rPr lang="en-US" dirty="0">
                <a:solidFill>
                  <a:schemeClr val="tx1"/>
                </a:solidFill>
              </a:rPr>
              <a:t> is a keyword that refers to the current instance of the class. There can be 3 main usage of this keyword in C</a:t>
            </a:r>
            <a:r>
              <a:rPr lang="en-US" dirty="0" smtClean="0">
                <a:solidFill>
                  <a:schemeClr val="tx1"/>
                </a:solidFill>
              </a:rPr>
              <a:t>++.</a:t>
            </a:r>
          </a:p>
          <a:p>
            <a:pPr algn="just"/>
            <a:endParaRPr lang="en-US" dirty="0">
              <a:solidFill>
                <a:schemeClr val="tx1"/>
              </a:solidFill>
            </a:endParaRPr>
          </a:p>
          <a:p>
            <a:pPr algn="just">
              <a:buFont typeface="Arial" pitchFamily="34" charset="0"/>
              <a:buChar char="•"/>
            </a:pPr>
            <a:r>
              <a:rPr lang="en-US" dirty="0">
                <a:solidFill>
                  <a:schemeClr val="tx1"/>
                </a:solidFill>
              </a:rPr>
              <a:t>It can be used </a:t>
            </a:r>
            <a:r>
              <a:rPr lang="en-US" b="1" dirty="0">
                <a:solidFill>
                  <a:schemeClr val="tx1"/>
                </a:solidFill>
              </a:rPr>
              <a:t>to pass current object as a parameter to another method.</a:t>
            </a:r>
            <a:endParaRPr lang="en-US" dirty="0">
              <a:solidFill>
                <a:schemeClr val="tx1"/>
              </a:solidFill>
            </a:endParaRPr>
          </a:p>
          <a:p>
            <a:pPr algn="just">
              <a:buFont typeface="Arial" pitchFamily="34" charset="0"/>
              <a:buChar char="•"/>
            </a:pPr>
            <a:r>
              <a:rPr lang="en-US" dirty="0">
                <a:solidFill>
                  <a:schemeClr val="tx1"/>
                </a:solidFill>
              </a:rPr>
              <a:t>It can be used </a:t>
            </a:r>
            <a:r>
              <a:rPr lang="en-US" b="1" dirty="0">
                <a:solidFill>
                  <a:schemeClr val="tx1"/>
                </a:solidFill>
              </a:rPr>
              <a:t>to refer current class instance variable.</a:t>
            </a:r>
            <a:endParaRPr lang="en-US" dirty="0">
              <a:solidFill>
                <a:schemeClr val="tx1"/>
              </a:solidFill>
            </a:endParaRPr>
          </a:p>
          <a:p>
            <a:pPr algn="just">
              <a:buFont typeface="Arial" pitchFamily="34" charset="0"/>
              <a:buChar char="•"/>
            </a:pPr>
            <a:r>
              <a:rPr lang="en-US" dirty="0">
                <a:solidFill>
                  <a:schemeClr val="tx1"/>
                </a:solidFill>
              </a:rPr>
              <a:t>It can be used </a:t>
            </a:r>
            <a:r>
              <a:rPr lang="en-US" b="1" dirty="0">
                <a:solidFill>
                  <a:schemeClr val="tx1"/>
                </a:solidFill>
              </a:rPr>
              <a:t>to declare indexers.</a:t>
            </a:r>
            <a:endParaRPr lang="en-US" dirty="0">
              <a:solidFill>
                <a:schemeClr val="tx1"/>
              </a:solidFill>
            </a:endParaRPr>
          </a:p>
          <a:p>
            <a:pPr algn="just"/>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t>
            </a:r>
            <a:r>
              <a:rPr lang="en-US" dirty="0"/>
              <a:t>++ this Pointer Example</a:t>
            </a:r>
            <a:br>
              <a:rPr lang="en-US" dirty="0"/>
            </a:br>
            <a:endParaRPr lang="en-US" dirty="0"/>
          </a:p>
        </p:txBody>
      </p:sp>
      <p:pic>
        <p:nvPicPr>
          <p:cNvPr id="1026" name="Picture 2"/>
          <p:cNvPicPr>
            <a:picLocks noGrp="1" noChangeAspect="1" noChangeArrowheads="1"/>
          </p:cNvPicPr>
          <p:nvPr>
            <p:ph idx="1"/>
          </p:nvPr>
        </p:nvPicPr>
        <p:blipFill>
          <a:blip r:embed="rId2"/>
          <a:srcRect l="18029" t="13469" r="45267" b="5717"/>
          <a:stretch>
            <a:fillRect/>
          </a:stretch>
        </p:blipFill>
        <p:spPr bwMode="auto">
          <a:xfrm>
            <a:off x="838200" y="1295400"/>
            <a:ext cx="7696200" cy="51054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Reference </a:t>
            </a:r>
            <a:r>
              <a:rPr lang="en-US" b="1" dirty="0"/>
              <a:t>Parameters in C++</a:t>
            </a:r>
            <a:br>
              <a:rPr lang="en-US" b="1" dirty="0"/>
            </a:br>
            <a:endParaRPr lang="en-US" b="1" dirty="0"/>
          </a:p>
        </p:txBody>
      </p:sp>
      <p:sp>
        <p:nvSpPr>
          <p:cNvPr id="3" name="Content Placeholder 2"/>
          <p:cNvSpPr>
            <a:spLocks noGrp="1"/>
          </p:cNvSpPr>
          <p:nvPr>
            <p:ph idx="1"/>
          </p:nvPr>
        </p:nvSpPr>
        <p:spPr/>
        <p:txBody>
          <a:bodyPr/>
          <a:lstStyle/>
          <a:p>
            <a:pPr algn="just"/>
            <a:r>
              <a:rPr lang="en-US" dirty="0"/>
              <a:t>The call by reference method of passing arguments to a function copies the reference of an argument into the formal parameter. </a:t>
            </a:r>
            <a:endParaRPr lang="en-US" dirty="0" smtClean="0"/>
          </a:p>
          <a:p>
            <a:pPr algn="just"/>
            <a:r>
              <a:rPr lang="en-US" dirty="0" smtClean="0"/>
              <a:t>Inside </a:t>
            </a:r>
            <a:r>
              <a:rPr lang="en-US" dirty="0"/>
              <a:t>the function, the reference is used to access the actual argument used in the call. This means that changes made to the parameter affect the passed argument.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lgn="just"/>
            <a:r>
              <a:rPr lang="en-US" dirty="0"/>
              <a:t>To pass the value by reference, argument reference is passed to the functions just like any other value. </a:t>
            </a:r>
            <a:endParaRPr lang="en-US" dirty="0" smtClean="0"/>
          </a:p>
          <a:p>
            <a:pPr algn="just"/>
            <a:r>
              <a:rPr lang="en-US" dirty="0" smtClean="0"/>
              <a:t>So </a:t>
            </a:r>
            <a:r>
              <a:rPr lang="en-US" dirty="0"/>
              <a:t>accordingly you need to declare the function parameters as reference types as in the following function swap(), which exchanges the values of the two integer variables pointed to by its arguments.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2050" name="Picture 2"/>
          <p:cNvPicPr>
            <a:picLocks noGrp="1" noChangeAspect="1" noChangeArrowheads="1"/>
          </p:cNvPicPr>
          <p:nvPr>
            <p:ph idx="1"/>
          </p:nvPr>
        </p:nvPicPr>
        <p:blipFill>
          <a:blip r:embed="rId2"/>
          <a:srcRect l="25389" t="18520" r="40534" b="27604"/>
          <a:stretch>
            <a:fillRect/>
          </a:stretch>
        </p:blipFill>
        <p:spPr bwMode="auto">
          <a:xfrm>
            <a:off x="609600" y="1371600"/>
            <a:ext cx="7772400" cy="50292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t>
            </a:r>
            <a:r>
              <a:rPr lang="en-US" dirty="0"/>
              <a:t>++ Copy Constructor</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A </a:t>
            </a:r>
            <a:r>
              <a:rPr lang="en-US" b="1" dirty="0" smtClean="0"/>
              <a:t>copy constructor</a:t>
            </a:r>
            <a:r>
              <a:rPr lang="en-US" dirty="0" smtClean="0"/>
              <a:t> is a member function that initializes an object using another object of the same class</a:t>
            </a:r>
            <a:r>
              <a:rPr lang="en-US" dirty="0" smtClean="0"/>
              <a:t>.</a:t>
            </a:r>
          </a:p>
          <a:p>
            <a:pPr algn="just"/>
            <a:r>
              <a:rPr lang="en-US" dirty="0" smtClean="0"/>
              <a:t>A </a:t>
            </a:r>
            <a:r>
              <a:rPr lang="en-US" dirty="0"/>
              <a:t>Copy constructor is an </a:t>
            </a:r>
            <a:r>
              <a:rPr lang="en-US" b="1" dirty="0"/>
              <a:t>overloaded</a:t>
            </a:r>
            <a:r>
              <a:rPr lang="en-US" dirty="0"/>
              <a:t> constructor used to declare and initialize an object from another object.</a:t>
            </a:r>
          </a:p>
          <a:p>
            <a:pPr algn="just"/>
            <a:r>
              <a:rPr lang="en-US" dirty="0"/>
              <a:t>Copy Constructor is of two types:</a:t>
            </a:r>
          </a:p>
          <a:p>
            <a:pPr algn="just"/>
            <a:r>
              <a:rPr lang="en-US" b="1" dirty="0"/>
              <a:t>Default Copy constructor:</a:t>
            </a:r>
            <a:r>
              <a:rPr lang="en-US" dirty="0"/>
              <a:t> The compiler defines the default copy constructor. If the user defines no copy constructor, compiler supplies its constructor.</a:t>
            </a:r>
          </a:p>
          <a:p>
            <a:pPr algn="just"/>
            <a:r>
              <a:rPr lang="en-US" b="1" dirty="0"/>
              <a:t>User Defined constructor:</a:t>
            </a:r>
            <a:r>
              <a:rPr lang="en-US" dirty="0"/>
              <a:t> The programmer defines the user-defined constructor.</a:t>
            </a:r>
          </a:p>
          <a:p>
            <a:pPr algn="just"/>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Syntax of User defined Copy constructor</a:t>
            </a:r>
            <a:endParaRPr lang="en-US" dirty="0"/>
          </a:p>
        </p:txBody>
      </p:sp>
      <p:pic>
        <p:nvPicPr>
          <p:cNvPr id="3074" name="Picture 2"/>
          <p:cNvPicPr>
            <a:picLocks noGrp="1" noChangeAspect="1" noChangeArrowheads="1"/>
          </p:cNvPicPr>
          <p:nvPr>
            <p:ph idx="1"/>
          </p:nvPr>
        </p:nvPicPr>
        <p:blipFill>
          <a:blip r:embed="rId2"/>
          <a:srcRect l="17817" t="43774" r="51893" b="9085"/>
          <a:stretch>
            <a:fillRect/>
          </a:stretch>
        </p:blipFill>
        <p:spPr bwMode="auto">
          <a:xfrm>
            <a:off x="457200" y="1524000"/>
            <a:ext cx="7924800" cy="4953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Parameterized Constructors</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t>The </a:t>
            </a:r>
            <a:r>
              <a:rPr lang="en-US" dirty="0"/>
              <a:t>parameterized constructors can take arguments to initialize an object when it is created. </a:t>
            </a:r>
            <a:endParaRPr lang="en-US" dirty="0" smtClean="0"/>
          </a:p>
          <a:p>
            <a:pPr algn="just"/>
            <a:r>
              <a:rPr lang="en-US" dirty="0" smtClean="0"/>
              <a:t>Parameters </a:t>
            </a:r>
            <a:r>
              <a:rPr lang="en-US" dirty="0"/>
              <a:t>are added to a parameterized constructor just like they are added to a normal function. </a:t>
            </a:r>
            <a:endParaRPr lang="en-US" dirty="0" smtClean="0"/>
          </a:p>
          <a:p>
            <a:pPr algn="just"/>
            <a:r>
              <a:rPr lang="en-US" dirty="0" smtClean="0"/>
              <a:t>The </a:t>
            </a:r>
            <a:r>
              <a:rPr lang="en-US" dirty="0"/>
              <a:t>parameterized constructors can be called implicitly or explicitly.</a:t>
            </a:r>
          </a:p>
          <a:p>
            <a:pPr algn="just"/>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Copy Constructor</a:t>
            </a:r>
            <a:endParaRPr lang="en-US" dirty="0"/>
          </a:p>
        </p:txBody>
      </p:sp>
      <p:pic>
        <p:nvPicPr>
          <p:cNvPr id="4098" name="Picture 2"/>
          <p:cNvPicPr>
            <a:picLocks noGrp="1" noChangeAspect="1" noChangeArrowheads="1"/>
          </p:cNvPicPr>
          <p:nvPr>
            <p:ph idx="1"/>
          </p:nvPr>
        </p:nvPicPr>
        <p:blipFill>
          <a:blip r:embed="rId2"/>
          <a:srcRect l="17816" t="21887" r="57573" b="9085"/>
          <a:stretch>
            <a:fillRect/>
          </a:stretch>
        </p:blipFill>
        <p:spPr bwMode="auto">
          <a:xfrm>
            <a:off x="838200" y="1295400"/>
            <a:ext cx="7391400" cy="49530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algn="just"/>
            <a:r>
              <a:rPr lang="en-US" b="1" dirty="0"/>
              <a:t>When Copy Constructor is called</a:t>
            </a:r>
          </a:p>
          <a:p>
            <a:pPr algn="just"/>
            <a:r>
              <a:rPr lang="en-US" dirty="0"/>
              <a:t>Copy Constructor is called in the following scenarios:</a:t>
            </a:r>
          </a:p>
          <a:p>
            <a:pPr algn="just"/>
            <a:r>
              <a:rPr lang="en-US" dirty="0"/>
              <a:t>When we initialize the object with another existing object of the same class type. For example, Student s1 = s2, where Student is the class.</a:t>
            </a:r>
          </a:p>
          <a:p>
            <a:pPr algn="just"/>
            <a:r>
              <a:rPr lang="en-US" dirty="0"/>
              <a:t>When the object of the same class type is passed by value as an argument.</a:t>
            </a:r>
          </a:p>
          <a:p>
            <a:pPr algn="just"/>
            <a:r>
              <a:rPr lang="en-US" dirty="0"/>
              <a:t>When the function returns the object of the same class type by value.</a:t>
            </a:r>
          </a:p>
          <a:p>
            <a:pPr algn="just"/>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dirty="0" smtClean="0"/>
              <a:t/>
            </a:r>
            <a:br>
              <a:rPr lang="en-US" dirty="0" smtClean="0"/>
            </a:br>
            <a:r>
              <a:rPr lang="en-US" dirty="0" smtClean="0"/>
              <a:t>Types of copies are produced by the constructor:</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US" dirty="0" smtClean="0"/>
              <a:t>Shallow </a:t>
            </a:r>
            <a:r>
              <a:rPr lang="en-US" dirty="0"/>
              <a:t>copy</a:t>
            </a:r>
          </a:p>
          <a:p>
            <a:pPr algn="just"/>
            <a:r>
              <a:rPr lang="en-US" dirty="0"/>
              <a:t>Deep copy</a:t>
            </a:r>
          </a:p>
          <a:p>
            <a:pPr algn="just"/>
            <a:r>
              <a:rPr lang="en-US" b="1" dirty="0"/>
              <a:t>Shallow Copy</a:t>
            </a:r>
          </a:p>
          <a:p>
            <a:pPr algn="just"/>
            <a:r>
              <a:rPr lang="en-US" dirty="0"/>
              <a:t>The default copy constructor can only produce the shallow copy.</a:t>
            </a:r>
          </a:p>
          <a:p>
            <a:pPr algn="just"/>
            <a:r>
              <a:rPr lang="en-US" dirty="0"/>
              <a:t>A Shallow copy is defined as the process of creating the copy of an object by copying data of all the member variables as it is.</a:t>
            </a:r>
          </a:p>
          <a:p>
            <a:pPr algn="just"/>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r>
              <a:rPr lang="en-US" b="1" dirty="0"/>
              <a:t>Deep copy</a:t>
            </a:r>
          </a:p>
          <a:p>
            <a:pPr algn="just"/>
            <a:r>
              <a:rPr lang="en-US" dirty="0"/>
              <a:t>Deep copy dynamically allocates the memory for the copy and then copies the actual value, both the source and copy have distinct memory locations. </a:t>
            </a:r>
            <a:endParaRPr lang="en-US" dirty="0" smtClean="0"/>
          </a:p>
          <a:p>
            <a:pPr algn="just"/>
            <a:r>
              <a:rPr lang="en-US" dirty="0" smtClean="0"/>
              <a:t>In </a:t>
            </a:r>
            <a:r>
              <a:rPr lang="en-US" dirty="0"/>
              <a:t>this way, both the source and copy are distinct and will not share the same memory location. </a:t>
            </a:r>
            <a:endParaRPr lang="en-US" dirty="0" smtClean="0"/>
          </a:p>
          <a:p>
            <a:pPr algn="just"/>
            <a:r>
              <a:rPr lang="en-US" dirty="0" smtClean="0"/>
              <a:t>Deep </a:t>
            </a:r>
            <a:r>
              <a:rPr lang="en-US" dirty="0"/>
              <a:t>copy requires us to write the user-defined constructor.</a:t>
            </a:r>
          </a:p>
          <a:p>
            <a:pPr algn="just"/>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l="17816" t="18520" r="26336" b="14135"/>
          <a:stretch>
            <a:fillRect/>
          </a:stretch>
        </p:blipFill>
        <p:spPr bwMode="auto">
          <a:xfrm>
            <a:off x="533400" y="304800"/>
            <a:ext cx="8077200" cy="60198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Operator Overloading</a:t>
            </a:r>
            <a:endParaRPr lang="en-US" b="1" dirty="0"/>
          </a:p>
        </p:txBody>
      </p:sp>
      <p:sp>
        <p:nvSpPr>
          <p:cNvPr id="3" name="Content Placeholder 2"/>
          <p:cNvSpPr>
            <a:spLocks noGrp="1"/>
          </p:cNvSpPr>
          <p:nvPr>
            <p:ph idx="1"/>
          </p:nvPr>
        </p:nvSpPr>
        <p:spPr/>
        <p:txBody>
          <a:bodyPr/>
          <a:lstStyle/>
          <a:p>
            <a:pPr algn="just"/>
            <a:r>
              <a:rPr lang="en-US" dirty="0" smtClean="0"/>
              <a:t>Operator overloading is a type of polymorphism in which a single operator is overloaded to give user defined meaning to it. </a:t>
            </a:r>
          </a:p>
          <a:p>
            <a:pPr algn="just"/>
            <a:r>
              <a:rPr lang="en-US" dirty="0" smtClean="0"/>
              <a:t>Operator overloading provides a flexibility option for creating new definitions of C++ operators. </a:t>
            </a:r>
          </a:p>
          <a:p>
            <a:pPr algn="just"/>
            <a:r>
              <a:rPr lang="en-US" dirty="0" smtClean="0"/>
              <a:t>There are some C++ operators which we can't overload.</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The lists of such operators are:</a:t>
            </a:r>
            <a:br>
              <a:rPr lang="en-US" dirty="0" smtClean="0"/>
            </a:br>
            <a:endParaRPr lang="en-US" dirty="0"/>
          </a:p>
        </p:txBody>
      </p:sp>
      <p:sp>
        <p:nvSpPr>
          <p:cNvPr id="3" name="Content Placeholder 2"/>
          <p:cNvSpPr>
            <a:spLocks noGrp="1"/>
          </p:cNvSpPr>
          <p:nvPr>
            <p:ph idx="1"/>
          </p:nvPr>
        </p:nvSpPr>
        <p:spPr/>
        <p:txBody>
          <a:bodyPr/>
          <a:lstStyle/>
          <a:p>
            <a:r>
              <a:rPr lang="en-US" dirty="0" smtClean="0"/>
              <a:t>Class member access operator (. (dot), .* (dot-asterisk))</a:t>
            </a:r>
          </a:p>
          <a:p>
            <a:r>
              <a:rPr lang="en-US" dirty="0" smtClean="0"/>
              <a:t>Scope resolution operator (::)</a:t>
            </a:r>
          </a:p>
          <a:p>
            <a:r>
              <a:rPr lang="en-US" dirty="0" smtClean="0"/>
              <a:t>Conditional Operator (?:)</a:t>
            </a:r>
          </a:p>
          <a:p>
            <a:r>
              <a:rPr lang="en-US" dirty="0" smtClean="0"/>
              <a:t>Size Operator (</a:t>
            </a:r>
            <a:r>
              <a:rPr lang="en-US" dirty="0" err="1" smtClean="0"/>
              <a:t>sizeof</a:t>
            </a:r>
            <a:r>
              <a:rPr lang="en-US" dirty="0" smtClean="0"/>
              <a:t>)</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85000" lnSpcReduction="20000"/>
          </a:bodyPr>
          <a:lstStyle/>
          <a:p>
            <a:pPr algn="just"/>
            <a:r>
              <a:rPr lang="en-US" dirty="0" smtClean="0"/>
              <a:t>These are the lists of few excluded operators and are very few when compared to large sets of operators which can be used for the concept of operator overloading. </a:t>
            </a:r>
          </a:p>
          <a:p>
            <a:pPr algn="just"/>
            <a:r>
              <a:rPr lang="en-US" dirty="0" smtClean="0"/>
              <a:t>An overloaded operator is used to perform an operation on the user-defined data type. </a:t>
            </a:r>
          </a:p>
          <a:p>
            <a:pPr algn="just"/>
            <a:r>
              <a:rPr lang="en-US" dirty="0" smtClean="0"/>
              <a:t>Let us take an example of the addition operator (+) operator has been overloaded to perform addition on various variable types, like for integer, floating point, String (concatenation) etc.</a:t>
            </a:r>
          </a:p>
          <a:p>
            <a:pPr algn="just"/>
            <a:r>
              <a:rPr lang="en-US" dirty="0" smtClean="0"/>
              <a:t>Syntax:</a:t>
            </a:r>
          </a:p>
          <a:p>
            <a:pPr algn="just"/>
            <a:endParaRPr lang="en-US" dirty="0" smtClean="0"/>
          </a:p>
          <a:p>
            <a:pPr algn="just"/>
            <a:r>
              <a:rPr lang="en-US" dirty="0" smtClean="0"/>
              <a:t/>
            </a:r>
            <a:br>
              <a:rPr lang="en-US" dirty="0" smtClean="0"/>
            </a:br>
            <a:endParaRPr lang="en-US" dirty="0"/>
          </a:p>
        </p:txBody>
      </p:sp>
      <p:pic>
        <p:nvPicPr>
          <p:cNvPr id="4" name="Picture 2"/>
          <p:cNvPicPr>
            <a:picLocks noChangeAspect="1" noChangeArrowheads="1"/>
          </p:cNvPicPr>
          <p:nvPr/>
        </p:nvPicPr>
        <p:blipFill>
          <a:blip r:embed="rId2"/>
          <a:srcRect l="24442" t="50509" r="32962" b="39390"/>
          <a:stretch>
            <a:fillRect/>
          </a:stretch>
        </p:blipFill>
        <p:spPr bwMode="auto">
          <a:xfrm>
            <a:off x="1066800" y="4953000"/>
            <a:ext cx="7162800" cy="121920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1026" name="Picture 2"/>
          <p:cNvPicPr>
            <a:picLocks noGrp="1" noChangeAspect="1" noChangeArrowheads="1"/>
          </p:cNvPicPr>
          <p:nvPr>
            <p:ph idx="1"/>
          </p:nvPr>
        </p:nvPicPr>
        <p:blipFill>
          <a:blip r:embed="rId2"/>
          <a:srcRect l="4564" t="16837" r="64199" b="15819"/>
          <a:stretch>
            <a:fillRect/>
          </a:stretch>
        </p:blipFill>
        <p:spPr bwMode="auto">
          <a:xfrm>
            <a:off x="914400" y="1143000"/>
            <a:ext cx="7620000" cy="52578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25389" t="31989" r="56626" b="20870"/>
          <a:stretch>
            <a:fillRect/>
          </a:stretch>
        </p:blipFill>
        <p:spPr bwMode="auto">
          <a:xfrm>
            <a:off x="457200" y="457200"/>
            <a:ext cx="80010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Destructor</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Destructor is an instance member function which is invoked automatically whenever an object is going to be destroyed. </a:t>
            </a:r>
            <a:endParaRPr lang="en-US" dirty="0" smtClean="0"/>
          </a:p>
          <a:p>
            <a:pPr algn="just"/>
            <a:r>
              <a:rPr lang="en-US" dirty="0" smtClean="0"/>
              <a:t>A </a:t>
            </a:r>
            <a:r>
              <a:rPr lang="en-US" dirty="0"/>
              <a:t>destructor is the last function that is going to be called before an object is destroyed</a:t>
            </a:r>
            <a:r>
              <a:rPr lang="en-US" dirty="0" smtClean="0"/>
              <a:t>.</a:t>
            </a:r>
          </a:p>
          <a:p>
            <a:pPr algn="just" fontAlgn="base"/>
            <a:r>
              <a:rPr lang="en-US" dirty="0"/>
              <a:t>Destructor is also a special member function like constructor. Destructor destroys the class objects created by constructor. </a:t>
            </a:r>
          </a:p>
          <a:p>
            <a:pPr algn="just" fontAlgn="base"/>
            <a:r>
              <a:rPr lang="en-US" dirty="0"/>
              <a:t>Destructor has the same name as their class name preceded by a tiled (~) symbol.</a:t>
            </a:r>
          </a:p>
          <a:p>
            <a:pPr algn="just"/>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algn="just" fontAlgn="base"/>
            <a:r>
              <a:rPr lang="en-US" dirty="0"/>
              <a:t>It is not possible to define more than one destructor. </a:t>
            </a:r>
          </a:p>
          <a:p>
            <a:pPr algn="just" fontAlgn="base"/>
            <a:r>
              <a:rPr lang="en-US" dirty="0"/>
              <a:t>The destructor is only one way to destroy the object create by constructor. Hence destructor can-not be overloaded.</a:t>
            </a:r>
          </a:p>
          <a:p>
            <a:pPr algn="just" fontAlgn="base"/>
            <a:r>
              <a:rPr lang="en-US" dirty="0"/>
              <a:t>Destructor neither requires any argument nor returns any value.</a:t>
            </a:r>
          </a:p>
          <a:p>
            <a:pPr algn="just" fontAlgn="base"/>
            <a:r>
              <a:rPr lang="en-US" dirty="0"/>
              <a:t>It is automatically called when object goes out of scope. </a:t>
            </a:r>
          </a:p>
          <a:p>
            <a:pPr algn="just" fontAlgn="base"/>
            <a:r>
              <a:rPr lang="en-US" dirty="0"/>
              <a:t>Destructor release memory space occupied by the objects created by constructor.</a:t>
            </a:r>
          </a:p>
          <a:p>
            <a:pPr algn="just" fontAlgn="base"/>
            <a:r>
              <a:rPr lang="en-US" dirty="0"/>
              <a:t>In destructor, objects are destroyed in the reverse of an object creation.</a:t>
            </a:r>
          </a:p>
          <a:p>
            <a:pPr algn="just"/>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25389" t="28622" r="53786" b="15819"/>
          <a:stretch>
            <a:fillRect/>
          </a:stretch>
        </p:blipFill>
        <p:spPr bwMode="auto">
          <a:xfrm>
            <a:off x="533400" y="685800"/>
            <a:ext cx="78486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C++ Friend function</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algn="just"/>
            <a:r>
              <a:rPr lang="en-US" dirty="0" smtClean="0"/>
              <a:t>If a function is defined as a friend function in C++, then the protected and private data of a class can be accessed using the function.</a:t>
            </a:r>
          </a:p>
          <a:p>
            <a:pPr algn="just"/>
            <a:r>
              <a:rPr lang="en-US" dirty="0" smtClean="0"/>
              <a:t>By using the keyword friend compiler knows the given function is a friend function.</a:t>
            </a:r>
          </a:p>
          <a:p>
            <a:pPr algn="just"/>
            <a:r>
              <a:rPr lang="en-US" dirty="0" smtClean="0"/>
              <a:t>For accessing the data, the declaration of a friend function should be done inside the body of a class starting with the keyword friend.</a:t>
            </a:r>
          </a:p>
          <a:p>
            <a:pPr algn="just"/>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1250</Words>
  <Application>Microsoft Office PowerPoint</Application>
  <PresentationFormat>On-screen Show (4:3)</PresentationFormat>
  <Paragraphs>153</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 Constructors in C++ </vt:lpstr>
      <vt:lpstr> Default Constructors </vt:lpstr>
      <vt:lpstr>Slide 3</vt:lpstr>
      <vt:lpstr> Parameterized Constructors </vt:lpstr>
      <vt:lpstr>Slide 5</vt:lpstr>
      <vt:lpstr>Destructor</vt:lpstr>
      <vt:lpstr>Slide 7</vt:lpstr>
      <vt:lpstr>Slide 8</vt:lpstr>
      <vt:lpstr> C++ Friend function </vt:lpstr>
      <vt:lpstr> Declaration of friend function in C++ </vt:lpstr>
      <vt:lpstr>Characteristics of a Friend function:</vt:lpstr>
      <vt:lpstr> C++ friend function Example </vt:lpstr>
      <vt:lpstr> Static data members in C++ </vt:lpstr>
      <vt:lpstr>Slide 14</vt:lpstr>
      <vt:lpstr>Slide 15</vt:lpstr>
      <vt:lpstr>Slide 16</vt:lpstr>
      <vt:lpstr>Slide 17</vt:lpstr>
      <vt:lpstr> C++ Functions </vt:lpstr>
      <vt:lpstr> Create a Function </vt:lpstr>
      <vt:lpstr> Call a Function </vt:lpstr>
      <vt:lpstr>Slide 21</vt:lpstr>
      <vt:lpstr> Function Declaration and Definition </vt:lpstr>
      <vt:lpstr> Array of Objects in C++ </vt:lpstr>
      <vt:lpstr>Slide 24</vt:lpstr>
      <vt:lpstr> Array of Objects </vt:lpstr>
      <vt:lpstr>Slide 26</vt:lpstr>
      <vt:lpstr>C++ program for storing data of one Employee:</vt:lpstr>
      <vt:lpstr>Slide 28</vt:lpstr>
      <vt:lpstr>Slide 29</vt:lpstr>
      <vt:lpstr> C++ Pointers to Objects </vt:lpstr>
      <vt:lpstr> Example </vt:lpstr>
      <vt:lpstr>Slide 32</vt:lpstr>
      <vt:lpstr> C++ this Pointer </vt:lpstr>
      <vt:lpstr> C++ this Pointer Example </vt:lpstr>
      <vt:lpstr> Reference Parameters in C++ </vt:lpstr>
      <vt:lpstr>Slide 36</vt:lpstr>
      <vt:lpstr>Example</vt:lpstr>
      <vt:lpstr> C++ Copy Constructor </vt:lpstr>
      <vt:lpstr>Syntax of User defined Copy constructor</vt:lpstr>
      <vt:lpstr>Example of Copy Constructor</vt:lpstr>
      <vt:lpstr>Slide 41</vt:lpstr>
      <vt:lpstr> Types of copies are produced by the constructor: </vt:lpstr>
      <vt:lpstr>Slide 43</vt:lpstr>
      <vt:lpstr>Slide 44</vt:lpstr>
      <vt:lpstr>Operator Overloading</vt:lpstr>
      <vt:lpstr> The lists of such operators are: </vt:lpstr>
      <vt:lpstr>Slide 47</vt:lpstr>
      <vt:lpstr>Example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Constructors in C++ </dc:title>
  <dc:creator>welcome</dc:creator>
  <cp:lastModifiedBy>welcome</cp:lastModifiedBy>
  <cp:revision>23</cp:revision>
  <dcterms:created xsi:type="dcterms:W3CDTF">2022-08-17T16:27:09Z</dcterms:created>
  <dcterms:modified xsi:type="dcterms:W3CDTF">2022-09-08T07:40:21Z</dcterms:modified>
</cp:coreProperties>
</file>